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67" r:id="rId3"/>
    <p:sldId id="257" r:id="rId4"/>
    <p:sldId id="260" r:id="rId5"/>
    <p:sldId id="261" r:id="rId7"/>
    <p:sldId id="263" r:id="rId8"/>
    <p:sldId id="259" r:id="rId9"/>
    <p:sldId id="275" r:id="rId10"/>
    <p:sldId id="276" r:id="rId11"/>
    <p:sldId id="265" r:id="rId12"/>
    <p:sldId id="279" r:id="rId13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B8B7"/>
    <a:srgbClr val="048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3592"/>
        <p:guide pos="7154"/>
        <p:guide pos="2455"/>
        <p:guide pos="3997"/>
        <p:guide pos="1062"/>
        <p:guide pos="5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12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.jpeg"/><Relationship Id="rId7" Type="http://schemas.openxmlformats.org/officeDocument/2006/relationships/image" Target="../media/image3.jpeg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image" Target="../media/image6.jpeg"/><Relationship Id="rId4" Type="http://schemas.openxmlformats.org/officeDocument/2006/relationships/tags" Target="../tags/tag7.xml"/><Relationship Id="rId3" Type="http://schemas.openxmlformats.org/officeDocument/2006/relationships/image" Target="../media/image5.jpeg"/><Relationship Id="rId22" Type="http://schemas.openxmlformats.org/officeDocument/2006/relationships/notesSlide" Target="../notesSlides/notesSlide1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21.xml"/><Relationship Id="rId2" Type="http://schemas.openxmlformats.org/officeDocument/2006/relationships/tags" Target="../tags/tag6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image" Target="../media/image6.jpeg"/><Relationship Id="rId4" Type="http://schemas.openxmlformats.org/officeDocument/2006/relationships/tags" Target="../tags/tag24.xml"/><Relationship Id="rId3" Type="http://schemas.openxmlformats.org/officeDocument/2006/relationships/image" Target="../media/image8.jpeg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39.xml"/><Relationship Id="rId20" Type="http://schemas.openxmlformats.org/officeDocument/2006/relationships/tags" Target="../tags/tag38.xml"/><Relationship Id="rId2" Type="http://schemas.openxmlformats.org/officeDocument/2006/relationships/tags" Target="../tags/tag23.xml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image" Target="../media/image9.jpeg"/><Relationship Id="rId1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image" Target="../media/image6.jpeg"/><Relationship Id="rId4" Type="http://schemas.openxmlformats.org/officeDocument/2006/relationships/tags" Target="../tags/tag42.xml"/><Relationship Id="rId3" Type="http://schemas.openxmlformats.org/officeDocument/2006/relationships/image" Target="../media/image10.jpeg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58.xml"/><Relationship Id="rId21" Type="http://schemas.openxmlformats.org/officeDocument/2006/relationships/tags" Target="../tags/tag57.xml"/><Relationship Id="rId20" Type="http://schemas.openxmlformats.org/officeDocument/2006/relationships/tags" Target="../tags/tag56.xml"/><Relationship Id="rId2" Type="http://schemas.openxmlformats.org/officeDocument/2006/relationships/tags" Target="../tags/tag41.xml"/><Relationship Id="rId19" Type="http://schemas.openxmlformats.org/officeDocument/2006/relationships/tags" Target="../tags/tag55.xml"/><Relationship Id="rId18" Type="http://schemas.openxmlformats.org/officeDocument/2006/relationships/tags" Target="../tags/tag54.xml"/><Relationship Id="rId17" Type="http://schemas.openxmlformats.org/officeDocument/2006/relationships/tags" Target="../tags/tag53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image" Target="../media/image11.jpeg"/><Relationship Id="rId1" Type="http://schemas.openxmlformats.org/officeDocument/2006/relationships/tags" Target="../tags/tag4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tags" Target="../tags/tag62.xml"/><Relationship Id="rId4" Type="http://schemas.openxmlformats.org/officeDocument/2006/relationships/image" Target="../media/image12.jpeg"/><Relationship Id="rId3" Type="http://schemas.openxmlformats.org/officeDocument/2006/relationships/tags" Target="../tags/tag61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60.xml"/><Relationship Id="rId19" Type="http://schemas.openxmlformats.org/officeDocument/2006/relationships/tags" Target="../tags/tag73.xml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image" Target="../media/image15.jpeg"/><Relationship Id="rId10" Type="http://schemas.openxmlformats.org/officeDocument/2006/relationships/tags" Target="../tags/tag65.xml"/><Relationship Id="rId1" Type="http://schemas.openxmlformats.org/officeDocument/2006/relationships/tags" Target="../tags/tag5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image" Target="../media/image17.jpeg"/><Relationship Id="rId6" Type="http://schemas.openxmlformats.org/officeDocument/2006/relationships/tags" Target="../tags/tag78.xml"/><Relationship Id="rId5" Type="http://schemas.openxmlformats.org/officeDocument/2006/relationships/image" Target="../media/image16.jpeg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tags" Target="../tags/tag7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7.jpeg"/><Relationship Id="rId4" Type="http://schemas.openxmlformats.org/officeDocument/2006/relationships/tags" Target="../tags/tag86.xml"/><Relationship Id="rId3" Type="http://schemas.openxmlformats.org/officeDocument/2006/relationships/image" Target="../media/image19.jpeg"/><Relationship Id="rId21" Type="http://schemas.openxmlformats.org/officeDocument/2006/relationships/notesSlide" Target="../notesSlides/notesSlide3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9" Type="http://schemas.openxmlformats.org/officeDocument/2006/relationships/tags" Target="../tags/tag98.xml"/><Relationship Id="rId18" Type="http://schemas.openxmlformats.org/officeDocument/2006/relationships/tags" Target="../tags/tag97.xml"/><Relationship Id="rId17" Type="http://schemas.openxmlformats.org/officeDocument/2006/relationships/tags" Target="../tags/tag96.xml"/><Relationship Id="rId16" Type="http://schemas.openxmlformats.org/officeDocument/2006/relationships/tags" Target="../tags/tag95.xml"/><Relationship Id="rId15" Type="http://schemas.openxmlformats.org/officeDocument/2006/relationships/tags" Target="../tags/tag94.xml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tags" Target="../tags/tag8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jpeg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tags" Target="../tags/tag100.xml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 txBox="1"/>
          <p:nvPr/>
        </p:nvSpPr>
        <p:spPr>
          <a:xfrm>
            <a:off x="2509792" y="2759455"/>
            <a:ext cx="243686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900" dirty="0">
                <a:gradFill>
                  <a:gsLst>
                    <a:gs pos="0">
                      <a:srgbClr val="4396D0"/>
                    </a:gs>
                    <a:gs pos="100000">
                      <a:srgbClr val="1B5281"/>
                    </a:gs>
                  </a:gsLst>
                  <a:path path="rect">
                    <a:fillToRect l="100000" t="100000"/>
                  </a:path>
                </a:gradFill>
                <a:latin typeface="Source Han Sans SC" panose="020B0500000000000000" pitchFamily="34" charset="-128"/>
                <a:ea typeface="Source Han Sans SC" panose="020B0500000000000000" pitchFamily="34" charset="-128"/>
              </a:rPr>
              <a:t>“</a:t>
            </a:r>
            <a:endParaRPr lang="zh-CN" altLang="en-US" sz="19900" dirty="0">
              <a:gradFill>
                <a:gsLst>
                  <a:gs pos="0">
                    <a:srgbClr val="4396D0"/>
                  </a:gs>
                  <a:gs pos="100000">
                    <a:srgbClr val="1B5281"/>
                  </a:gs>
                </a:gsLst>
                <a:path path="rect">
                  <a:fillToRect l="100000" t="100000"/>
                </a:path>
              </a:gradFill>
              <a:latin typeface="Source Han Sans SC" panose="020B0500000000000000" pitchFamily="34" charset="-128"/>
              <a:ea typeface="Source Han Sans SC" panose="020B0500000000000000" pitchFamily="34" charset="-128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flipV="1">
            <a:off x="0" y="0"/>
            <a:ext cx="12167774" cy="3248173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>
          <a:xfrm flipH="1">
            <a:off x="4127096" y="4690853"/>
            <a:ext cx="8064904" cy="2167147"/>
          </a:xfrm>
          <a:prstGeom prst="rtTriangle">
            <a:avLst/>
          </a:prstGeom>
          <a:gradFill>
            <a:gsLst>
              <a:gs pos="0">
                <a:srgbClr val="4396D0"/>
              </a:gs>
              <a:gs pos="100000">
                <a:srgbClr val="1B5281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733042" y="2033517"/>
            <a:ext cx="2790968" cy="2790966"/>
          </a:xfrm>
          <a:prstGeom prst="ellipse">
            <a:avLst/>
          </a:prstGeom>
          <a:gradFill>
            <a:gsLst>
              <a:gs pos="0">
                <a:srgbClr val="4396D0"/>
              </a:gs>
              <a:gs pos="100000">
                <a:srgbClr val="1B5281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深度视觉·原创设计 https://www.docer.com/works?userid=22383862"/>
          <p:cNvSpPr txBox="1"/>
          <p:nvPr/>
        </p:nvSpPr>
        <p:spPr>
          <a:xfrm>
            <a:off x="1344936" y="2967335"/>
            <a:ext cx="15671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2024</a:t>
            </a:r>
            <a:endParaRPr lang="zh-CN" altLang="en-US" sz="4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1" name="深度视觉·原创设计 https://www.docer.com/works?userid=22383862"/>
          <p:cNvSpPr txBox="1"/>
          <p:nvPr/>
        </p:nvSpPr>
        <p:spPr>
          <a:xfrm>
            <a:off x="4260215" y="2167255"/>
            <a:ext cx="70808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48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食品安全</a:t>
            </a:r>
            <a:r>
              <a:rPr lang="en-US" altLang="zh-CN" sz="48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AI</a:t>
            </a:r>
            <a:r>
              <a:rPr lang="zh-CN" altLang="en-US" sz="48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识别数据分析</a:t>
            </a:r>
            <a:br>
              <a:rPr lang="zh-CN" altLang="en-US" sz="48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</a:br>
            <a:r>
              <a:rPr lang="zh-CN" altLang="en-US" sz="48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任务创建流程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4459605" y="3769678"/>
            <a:ext cx="6644005" cy="53340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rPr>
              <a:t>The process of creating a task for food safety AIidentification and data analysis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521835" y="4845050"/>
            <a:ext cx="2473960" cy="648970"/>
            <a:chOff x="7121" y="7630"/>
            <a:chExt cx="3896" cy="1022"/>
          </a:xfrm>
        </p:grpSpPr>
        <p:sp>
          <p:nvSpPr>
            <p:cNvPr id="13" name="深度视觉·原创设计 https://www.docer.com/works?userid=22383862"/>
            <p:cNvSpPr/>
            <p:nvPr/>
          </p:nvSpPr>
          <p:spPr>
            <a:xfrm>
              <a:off x="7121" y="7630"/>
              <a:ext cx="3896" cy="102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i="1" dirty="0">
                <a:latin typeface="思源黑体" panose="020B0500000000000000" pitchFamily="34" charset="-122"/>
                <a:ea typeface="思源黑体" panose="020B0500000000000000" pitchFamily="34" charset="-122"/>
                <a:cs typeface="Arial" panose="020B0604020202020204" pitchFamily="34" charset="0"/>
                <a:sym typeface="思源黑体" panose="020B0500000000000000" pitchFamily="34" charset="-122"/>
              </a:endParaRPr>
            </a:p>
          </p:txBody>
        </p:sp>
        <p:sp>
          <p:nvSpPr>
            <p:cNvPr id="14" name="深度视觉·原创设计 https://www.docer.com/works?userid=22383862"/>
            <p:cNvSpPr/>
            <p:nvPr/>
          </p:nvSpPr>
          <p:spPr>
            <a:xfrm>
              <a:off x="7591" y="7842"/>
              <a:ext cx="2956" cy="5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ea"/>
                  <a:sym typeface="思源黑体" panose="020B0500000000000000" pitchFamily="34" charset="-122"/>
                </a:rPr>
                <a:t>品创科技有限公司</a:t>
              </a:r>
              <a:endPara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 flipV="1">
            <a:off x="0" y="-8"/>
            <a:ext cx="12167774" cy="5841249"/>
          </a:xfrm>
          <a:prstGeom prst="rtTriangle">
            <a:avLst/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6" name="深度视觉·原创设计 https://www.docer.com/works?userid=22383862"/>
          <p:cNvSpPr/>
          <p:nvPr>
            <p:custDataLst>
              <p:tags r:id="rId2"/>
            </p:custDataLst>
          </p:nvPr>
        </p:nvSpPr>
        <p:spPr>
          <a:xfrm flipH="1">
            <a:off x="10208524" y="5841241"/>
            <a:ext cx="1983475" cy="1016759"/>
          </a:xfrm>
          <a:prstGeom prst="rtTriangle">
            <a:avLst/>
          </a:prstGeom>
          <a:gradFill>
            <a:gsLst>
              <a:gs pos="0">
                <a:srgbClr val="4396D0"/>
              </a:gs>
              <a:gs pos="100000">
                <a:srgbClr val="1B5281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488565"/>
            <a:ext cx="9144000" cy="1442720"/>
          </a:xfrm>
        </p:spPr>
        <p:txBody>
          <a:bodyPr>
            <a:normAutofit fontScale="90000"/>
          </a:bodyPr>
          <a:p>
            <a:pPr marL="0" indent="0" fontAlgn="auto">
              <a:lnSpc>
                <a:spcPct val="150000"/>
              </a:lnSpc>
            </a:pPr>
            <a:r>
              <a:rPr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提交成功后，数据可直接上传至区局监管追溯平台</a:t>
            </a:r>
            <a:br>
              <a:rPr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—“广西农产品质量安全监管与追湖信息平台”</a:t>
            </a:r>
            <a:endParaRPr sz="3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 flipV="1">
            <a:off x="0" y="-8"/>
            <a:ext cx="12167774" cy="5841249"/>
          </a:xfrm>
          <a:prstGeom prst="rtTriangle">
            <a:avLst/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6" name="深度视觉·原创设计 https://www.docer.com/works?userid=22383862"/>
          <p:cNvSpPr/>
          <p:nvPr>
            <p:custDataLst>
              <p:tags r:id="rId2"/>
            </p:custDataLst>
          </p:nvPr>
        </p:nvSpPr>
        <p:spPr>
          <a:xfrm flipH="1">
            <a:off x="10208524" y="5841241"/>
            <a:ext cx="1983475" cy="1016759"/>
          </a:xfrm>
          <a:prstGeom prst="rtTriangle">
            <a:avLst/>
          </a:prstGeom>
          <a:gradFill>
            <a:gsLst>
              <a:gs pos="0">
                <a:srgbClr val="4396D0"/>
              </a:gs>
              <a:gs pos="100000">
                <a:srgbClr val="1B5281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9430" y="175895"/>
            <a:ext cx="2047875" cy="560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2800">
                <a:sym typeface="+mn-ea"/>
              </a:rPr>
              <a:t>任务添加</a:t>
            </a:r>
            <a:endParaRPr lang="zh-CN" altLang="en-US" sz="2800"/>
          </a:p>
        </p:txBody>
      </p:sp>
      <p:cxnSp>
        <p:nvCxnSpPr>
          <p:cNvPr id="8" name="直接连接符 7"/>
          <p:cNvCxnSpPr/>
          <p:nvPr>
            <p:custDataLst>
              <p:tags r:id="rId4"/>
            </p:custDataLst>
          </p:nvPr>
        </p:nvCxnSpPr>
        <p:spPr>
          <a:xfrm>
            <a:off x="515620" y="792480"/>
            <a:ext cx="1115949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  <a:lin ang="10380000" scaled="0"/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318895" y="5118735"/>
            <a:ext cx="314325" cy="372110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37565" y="5786120"/>
            <a:ext cx="197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1.</a:t>
            </a:r>
            <a:r>
              <a:rPr lang="zh-CN" altLang="en-US" sz="1600"/>
              <a:t>登录后点击任务</a:t>
            </a:r>
            <a:endParaRPr lang="zh-CN" altLang="en-US" sz="1600"/>
          </a:p>
        </p:txBody>
      </p:sp>
      <p:sp>
        <p:nvSpPr>
          <p:cNvPr id="15" name="文本框 14"/>
          <p:cNvSpPr txBox="1"/>
          <p:nvPr/>
        </p:nvSpPr>
        <p:spPr>
          <a:xfrm>
            <a:off x="3646170" y="5786120"/>
            <a:ext cx="1971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1600"/>
              <a:t>2.</a:t>
            </a:r>
            <a:r>
              <a:rPr lang="zh-CN" altLang="en-US" sz="1600"/>
              <a:t>任务界面右上方点击管理进入管理页面</a:t>
            </a:r>
            <a:endParaRPr lang="zh-CN" altLang="en-US" sz="1600"/>
          </a:p>
        </p:txBody>
      </p:sp>
      <p:sp>
        <p:nvSpPr>
          <p:cNvPr id="16" name="文本框 15"/>
          <p:cNvSpPr txBox="1"/>
          <p:nvPr/>
        </p:nvSpPr>
        <p:spPr>
          <a:xfrm>
            <a:off x="6453505" y="5786120"/>
            <a:ext cx="1971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3.</a:t>
            </a:r>
            <a:r>
              <a:rPr lang="zh-CN" altLang="en-US" sz="1600"/>
              <a:t>管理页面</a:t>
            </a:r>
            <a:r>
              <a:rPr lang="zh-CN" altLang="en-US" sz="1600">
                <a:sym typeface="+mn-ea"/>
              </a:rPr>
              <a:t>右上方点击添加，进入任务添加界面</a:t>
            </a:r>
            <a:endParaRPr lang="zh-CN" altLang="en-US" sz="1600">
              <a:sym typeface="+mn-ea"/>
            </a:endParaRPr>
          </a:p>
        </p:txBody>
      </p:sp>
      <p:pic>
        <p:nvPicPr>
          <p:cNvPr id="3" name="图片 2" descr="微信图片_202402021009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170" y="1027430"/>
            <a:ext cx="2092325" cy="4679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 descr="微信图片_202402021009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505" y="1027430"/>
            <a:ext cx="2092960" cy="4679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 descr="微信图片_2024020210093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1475" y="1027430"/>
            <a:ext cx="2092960" cy="4679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 descr="9bc5cd87e54c93fa9995361acc7b1d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565" y="1027430"/>
            <a:ext cx="2093595" cy="4679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9261475" y="5786120"/>
            <a:ext cx="203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ym typeface="+mn-ea"/>
              </a:rPr>
              <a:t>4.</a:t>
            </a:r>
            <a:r>
              <a:rPr lang="zh-CN" altLang="en-US" sz="1600">
                <a:sym typeface="+mn-ea"/>
              </a:rPr>
              <a:t>任务添加界面填写信息</a:t>
            </a:r>
            <a:endParaRPr lang="zh-CN" altLang="en-US" sz="1600"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71770" y="1165860"/>
            <a:ext cx="570865" cy="372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8043545" y="1184910"/>
            <a:ext cx="570865" cy="372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252220" y="5109210"/>
            <a:ext cx="409575" cy="372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 flipV="1">
            <a:off x="0" y="-8"/>
            <a:ext cx="12167774" cy="5841249"/>
          </a:xfrm>
          <a:prstGeom prst="rtTriangle">
            <a:avLst/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" name="深度视觉·原创设计 https://www.docer.com/works?userid=22383862"/>
          <p:cNvSpPr/>
          <p:nvPr>
            <p:custDataLst>
              <p:tags r:id="rId2"/>
            </p:custDataLst>
          </p:nvPr>
        </p:nvSpPr>
        <p:spPr>
          <a:xfrm flipH="1">
            <a:off x="10208524" y="5841241"/>
            <a:ext cx="1983475" cy="1016759"/>
          </a:xfrm>
          <a:prstGeom prst="rtTriangle">
            <a:avLst/>
          </a:prstGeom>
          <a:gradFill>
            <a:gsLst>
              <a:gs pos="0">
                <a:srgbClr val="4396D0"/>
              </a:gs>
              <a:gs pos="100000">
                <a:srgbClr val="1B5281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6" name="图片 5" descr="微信图片_202402021008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209" y="1022985"/>
            <a:ext cx="2092960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 descr="E:/桌面/微信图片_20240407103745.jpg微信图片_2024040710374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306" r="306"/>
          <a:stretch>
            <a:fillRect/>
          </a:stretch>
        </p:blipFill>
        <p:spPr>
          <a:xfrm>
            <a:off x="1567180" y="1022985"/>
            <a:ext cx="2093379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519430" y="175895"/>
            <a:ext cx="4320540" cy="560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2800">
                <a:sym typeface="+mn-ea"/>
              </a:rPr>
              <a:t>任务添加信息填写</a:t>
            </a:r>
            <a:endParaRPr lang="en-US" altLang="zh-CN" sz="2800"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7"/>
            </p:custDataLst>
          </p:nvPr>
        </p:nvCxnSpPr>
        <p:spPr>
          <a:xfrm>
            <a:off x="515620" y="792480"/>
            <a:ext cx="1115949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  <a:lin ang="10380000" scaled="0"/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2" name="图片 11" descr="微信图片_20240202100938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265704" y="1022985"/>
            <a:ext cx="2092960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 descr="E:/桌面/微信图片_20240407103745.jpg微信图片_2024040710374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"/>
          <a:srcRect l="313" r="313"/>
          <a:stretch>
            <a:fillRect/>
          </a:stretch>
        </p:blipFill>
        <p:spPr>
          <a:xfrm>
            <a:off x="7042569" y="1022985"/>
            <a:ext cx="2092960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1567180" y="5786120"/>
            <a:ext cx="1971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1.</a:t>
            </a:r>
            <a:r>
              <a:rPr lang="zh-CN" altLang="en-US" sz="1600"/>
              <a:t>点击请选择试剂卡或产品包，选择试剂卡</a:t>
            </a:r>
            <a:r>
              <a:rPr lang="zh-CN" altLang="en-US" sz="1600">
                <a:sym typeface="+mn-ea"/>
              </a:rPr>
              <a:t>或产品包</a:t>
            </a:r>
            <a:endParaRPr lang="zh-CN" altLang="en-US" sz="1600"/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3781425" y="5786120"/>
            <a:ext cx="23622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2.</a:t>
            </a:r>
            <a:r>
              <a:rPr lang="zh-CN" altLang="en-US" sz="1400"/>
              <a:t>选择好试剂卡</a:t>
            </a:r>
            <a:r>
              <a:rPr lang="zh-CN" altLang="en-US" sz="1400">
                <a:sym typeface="+mn-ea"/>
              </a:rPr>
              <a:t>或产品包</a:t>
            </a:r>
            <a:r>
              <a:rPr lang="zh-CN" altLang="en-US" sz="1400"/>
              <a:t>后，点击确认（试剂卡分单联及多联，根据实际项目情况选择）</a:t>
            </a:r>
            <a:endParaRPr lang="zh-CN" altLang="en-US" sz="1400"/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7042569" y="5786120"/>
            <a:ext cx="1971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ym typeface="+mn-ea"/>
              </a:rPr>
              <a:t>1.</a:t>
            </a:r>
            <a:r>
              <a:rPr lang="zh-CN" altLang="en-US" sz="1600">
                <a:sym typeface="+mn-ea"/>
              </a:rPr>
              <a:t>点击请选择检测地点</a:t>
            </a:r>
            <a:endParaRPr lang="zh-CN" altLang="en-US" sz="1600"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9261475" y="5786120"/>
            <a:ext cx="197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ym typeface="+mn-ea"/>
              </a:rPr>
              <a:t>2.</a:t>
            </a:r>
            <a:r>
              <a:rPr lang="zh-CN" altLang="en-US" sz="1600">
                <a:sym typeface="+mn-ea"/>
              </a:rPr>
              <a:t>选择地点</a:t>
            </a:r>
            <a:endParaRPr lang="zh-CN" altLang="en-US" sz="1600"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5"/>
            </p:custDataLst>
          </p:nvPr>
        </p:nvSpPr>
        <p:spPr>
          <a:xfrm>
            <a:off x="1568450" y="1879600"/>
            <a:ext cx="2110740" cy="372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>
            <p:custDataLst>
              <p:tags r:id="rId16"/>
            </p:custDataLst>
          </p:nvPr>
        </p:nvSpPr>
        <p:spPr>
          <a:xfrm>
            <a:off x="7038975" y="2888615"/>
            <a:ext cx="2114550" cy="372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857250" y="2498725"/>
            <a:ext cx="544830" cy="1943100"/>
            <a:chOff x="1350" y="4045"/>
            <a:chExt cx="858" cy="3060"/>
          </a:xfrm>
        </p:grpSpPr>
        <p:sp>
          <p:nvSpPr>
            <p:cNvPr id="5" name="深度视觉·原创设计 https://www.docer.com/works?userid=22383862"/>
            <p:cNvSpPr/>
            <p:nvPr>
              <p:custDataLst>
                <p:tags r:id="rId17"/>
              </p:custDataLst>
            </p:nvPr>
          </p:nvSpPr>
          <p:spPr bwMode="auto">
            <a:xfrm rot="16200000">
              <a:off x="249" y="5146"/>
              <a:ext cx="3061" cy="859"/>
            </a:xfrm>
            <a:custGeom>
              <a:avLst/>
              <a:gdLst/>
              <a:ahLst/>
              <a:cxnLst>
                <a:cxn ang="0">
                  <a:pos x="1553" y="0"/>
                </a:cxn>
                <a:cxn ang="0">
                  <a:pos x="46" y="0"/>
                </a:cxn>
                <a:cxn ang="0">
                  <a:pos x="2" y="19"/>
                </a:cxn>
                <a:cxn ang="0">
                  <a:pos x="2" y="131"/>
                </a:cxn>
                <a:cxn ang="0">
                  <a:pos x="2" y="132"/>
                </a:cxn>
                <a:cxn ang="0">
                  <a:pos x="2" y="278"/>
                </a:cxn>
                <a:cxn ang="0">
                  <a:pos x="46" y="262"/>
                </a:cxn>
                <a:cxn ang="0">
                  <a:pos x="1553" y="262"/>
                </a:cxn>
                <a:cxn ang="0">
                  <a:pos x="1553" y="0"/>
                </a:cxn>
              </a:cxnLst>
              <a:rect l="0" t="0" r="r" b="b"/>
              <a:pathLst>
                <a:path w="1553" h="278">
                  <a:moveTo>
                    <a:pt x="1553" y="0"/>
                  </a:moveTo>
                  <a:cubicBezTo>
                    <a:pt x="1553" y="0"/>
                    <a:pt x="93" y="0"/>
                    <a:pt x="46" y="0"/>
                  </a:cubicBezTo>
                  <a:cubicBezTo>
                    <a:pt x="0" y="0"/>
                    <a:pt x="2" y="19"/>
                    <a:pt x="2" y="19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2" y="278"/>
                    <a:pt x="2" y="278"/>
                    <a:pt x="2" y="278"/>
                  </a:cubicBezTo>
                  <a:cubicBezTo>
                    <a:pt x="2" y="276"/>
                    <a:pt x="4" y="262"/>
                    <a:pt x="46" y="262"/>
                  </a:cubicBezTo>
                  <a:cubicBezTo>
                    <a:pt x="93" y="262"/>
                    <a:pt x="1553" y="262"/>
                    <a:pt x="1553" y="262"/>
                  </a:cubicBezTo>
                  <a:lnTo>
                    <a:pt x="1553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p>
              <a:endParaRPr lang="en-US" sz="1600">
                <a:latin typeface="Source Han Sans SC" panose="020B0500000000000000" pitchFamily="34" charset="-128"/>
                <a:ea typeface="Source Han Sans SC" panose="020B0500000000000000" pitchFamily="34" charset="-128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88" y="4518"/>
              <a:ext cx="724" cy="211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sym typeface="+mn-ea"/>
                </a:rPr>
                <a:t>选择试剂卡</a:t>
              </a:r>
              <a:endParaRPr lang="zh-CN" altLang="en-US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343650" y="2498725"/>
            <a:ext cx="544830" cy="1943100"/>
            <a:chOff x="9990" y="3935"/>
            <a:chExt cx="858" cy="3060"/>
          </a:xfrm>
        </p:grpSpPr>
        <p:sp>
          <p:nvSpPr>
            <p:cNvPr id="7" name="深度视觉·原创设计 https://www.docer.com/works?userid=22383862"/>
            <p:cNvSpPr/>
            <p:nvPr>
              <p:custDataLst>
                <p:tags r:id="rId18"/>
              </p:custDataLst>
            </p:nvPr>
          </p:nvSpPr>
          <p:spPr bwMode="auto">
            <a:xfrm rot="16200000">
              <a:off x="8889" y="5036"/>
              <a:ext cx="3061" cy="859"/>
            </a:xfrm>
            <a:custGeom>
              <a:avLst/>
              <a:gdLst/>
              <a:ahLst/>
              <a:cxnLst>
                <a:cxn ang="0">
                  <a:pos x="1553" y="0"/>
                </a:cxn>
                <a:cxn ang="0">
                  <a:pos x="46" y="0"/>
                </a:cxn>
                <a:cxn ang="0">
                  <a:pos x="2" y="19"/>
                </a:cxn>
                <a:cxn ang="0">
                  <a:pos x="2" y="131"/>
                </a:cxn>
                <a:cxn ang="0">
                  <a:pos x="2" y="132"/>
                </a:cxn>
                <a:cxn ang="0">
                  <a:pos x="2" y="278"/>
                </a:cxn>
                <a:cxn ang="0">
                  <a:pos x="46" y="262"/>
                </a:cxn>
                <a:cxn ang="0">
                  <a:pos x="1553" y="262"/>
                </a:cxn>
                <a:cxn ang="0">
                  <a:pos x="1553" y="0"/>
                </a:cxn>
              </a:cxnLst>
              <a:rect l="0" t="0" r="r" b="b"/>
              <a:pathLst>
                <a:path w="1553" h="278">
                  <a:moveTo>
                    <a:pt x="1553" y="0"/>
                  </a:moveTo>
                  <a:cubicBezTo>
                    <a:pt x="1553" y="0"/>
                    <a:pt x="93" y="0"/>
                    <a:pt x="46" y="0"/>
                  </a:cubicBezTo>
                  <a:cubicBezTo>
                    <a:pt x="0" y="0"/>
                    <a:pt x="2" y="19"/>
                    <a:pt x="2" y="19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2" y="278"/>
                    <a:pt x="2" y="278"/>
                    <a:pt x="2" y="278"/>
                  </a:cubicBezTo>
                  <a:cubicBezTo>
                    <a:pt x="2" y="276"/>
                    <a:pt x="4" y="262"/>
                    <a:pt x="46" y="262"/>
                  </a:cubicBezTo>
                  <a:cubicBezTo>
                    <a:pt x="93" y="262"/>
                    <a:pt x="1553" y="262"/>
                    <a:pt x="1553" y="262"/>
                  </a:cubicBezTo>
                  <a:lnTo>
                    <a:pt x="1553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p>
              <a:endParaRPr lang="en-US" sz="1600">
                <a:latin typeface="Source Han Sans SC" panose="020B0500000000000000" pitchFamily="34" charset="-128"/>
                <a:ea typeface="Source Han Sans SC" panose="020B0500000000000000" pitchFamily="34" charset="-128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028" y="4259"/>
              <a:ext cx="724" cy="241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sym typeface="+mn-ea"/>
                </a:rPr>
                <a:t>选择检测地点</a:t>
              </a:r>
              <a:endParaRPr lang="zh-CN" altLang="en-US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20" name="矩形 19"/>
          <p:cNvSpPr/>
          <p:nvPr>
            <p:custDataLst>
              <p:tags r:id="rId19"/>
            </p:custDataLst>
          </p:nvPr>
        </p:nvSpPr>
        <p:spPr>
          <a:xfrm>
            <a:off x="5390515" y="1453515"/>
            <a:ext cx="532765" cy="372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>
            <p:custDataLst>
              <p:tags r:id="rId20"/>
            </p:custDataLst>
          </p:nvPr>
        </p:nvSpPr>
        <p:spPr>
          <a:xfrm>
            <a:off x="9244330" y="1649730"/>
            <a:ext cx="2114550" cy="31305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 flipV="1">
            <a:off x="0" y="-8"/>
            <a:ext cx="12167774" cy="5841249"/>
          </a:xfrm>
          <a:prstGeom prst="rtTriangle">
            <a:avLst/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6" name="深度视觉·原创设计 https://www.docer.com/works?userid=22383862"/>
          <p:cNvSpPr/>
          <p:nvPr>
            <p:custDataLst>
              <p:tags r:id="rId2"/>
            </p:custDataLst>
          </p:nvPr>
        </p:nvSpPr>
        <p:spPr>
          <a:xfrm flipH="1">
            <a:off x="10208524" y="5841241"/>
            <a:ext cx="1983475" cy="1016759"/>
          </a:xfrm>
          <a:prstGeom prst="rtTriangle">
            <a:avLst/>
          </a:prstGeom>
          <a:gradFill>
            <a:gsLst>
              <a:gs pos="0">
                <a:srgbClr val="4396D0"/>
              </a:gs>
              <a:gs pos="100000">
                <a:srgbClr val="1B5281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4" name="图片 3" descr="微信图片_2024020210093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494" y="1028700"/>
            <a:ext cx="2092960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 descr="E:/桌面/微信图片_20240407103745.jpg微信图片_2024040710374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306" r="306"/>
          <a:stretch>
            <a:fillRect/>
          </a:stretch>
        </p:blipFill>
        <p:spPr>
          <a:xfrm>
            <a:off x="1567180" y="1028700"/>
            <a:ext cx="2093379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标题 11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519430" y="175895"/>
            <a:ext cx="4201795" cy="560070"/>
          </a:xfrm>
        </p:spPr>
        <p:txBody>
          <a:bodyPr>
            <a:noAutofit/>
          </a:bodyPr>
          <a:p>
            <a:pPr algn="l"/>
            <a:r>
              <a:rPr lang="zh-CN" sz="2800">
                <a:sym typeface="+mn-ea"/>
              </a:rPr>
              <a:t>任务添加信息填写</a:t>
            </a:r>
            <a:endParaRPr lang="zh-CN" altLang="en-US" sz="2800"/>
          </a:p>
        </p:txBody>
      </p:sp>
      <p:cxnSp>
        <p:nvCxnSpPr>
          <p:cNvPr id="13" name="直接连接符 12"/>
          <p:cNvCxnSpPr/>
          <p:nvPr>
            <p:custDataLst>
              <p:tags r:id="rId7"/>
            </p:custDataLst>
          </p:nvPr>
        </p:nvCxnSpPr>
        <p:spPr>
          <a:xfrm>
            <a:off x="515620" y="792480"/>
            <a:ext cx="1115949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  <a:lin ang="10380000" scaled="0"/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4" name="图片 13" descr="E:/桌面/微信图片_20240407103745.jpg微信图片_2024040710374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"/>
          <a:srcRect l="313" r="313"/>
          <a:stretch>
            <a:fillRect/>
          </a:stretch>
        </p:blipFill>
        <p:spPr>
          <a:xfrm>
            <a:off x="7040664" y="1028700"/>
            <a:ext cx="2092960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 descr="d61f068132448bb60ce3177ddda64e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277134" y="1028700"/>
            <a:ext cx="2092960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1567180" y="5786120"/>
            <a:ext cx="1971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1.</a:t>
            </a:r>
            <a:r>
              <a:rPr lang="zh-CN" altLang="en-US" sz="1600"/>
              <a:t>点击请选择样品，选择样品</a:t>
            </a:r>
            <a:endParaRPr lang="zh-CN" altLang="en-US" sz="1600"/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3775494" y="5786120"/>
            <a:ext cx="197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2.</a:t>
            </a:r>
            <a:r>
              <a:rPr lang="zh-CN" altLang="en-US" sz="1600"/>
              <a:t>选择样品品类</a:t>
            </a:r>
            <a:endParaRPr lang="zh-CN" altLang="en-US" sz="1600"/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7040664" y="5786120"/>
            <a:ext cx="1971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ym typeface="+mn-ea"/>
              </a:rPr>
              <a:t>1.</a:t>
            </a:r>
            <a:r>
              <a:rPr lang="zh-CN" altLang="en-US" sz="1600">
                <a:sym typeface="+mn-ea"/>
              </a:rPr>
              <a:t>点击收样日期，</a:t>
            </a:r>
            <a:r>
              <a:rPr lang="zh-CN" altLang="en-US" sz="1600">
                <a:sym typeface="+mn-ea"/>
              </a:rPr>
              <a:t>收样日期默认为创建任务当天日期</a:t>
            </a:r>
            <a:endParaRPr lang="zh-CN" altLang="en-US" sz="1600"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9261475" y="5786120"/>
            <a:ext cx="197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ym typeface="+mn-ea"/>
              </a:rPr>
              <a:t>2.</a:t>
            </a:r>
            <a:r>
              <a:rPr lang="zh-CN" altLang="en-US" sz="1600">
                <a:sym typeface="+mn-ea"/>
              </a:rPr>
              <a:t>选择后，点击确认</a:t>
            </a:r>
            <a:endParaRPr lang="zh-CN" altLang="en-US" sz="1600"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5"/>
            </p:custDataLst>
          </p:nvPr>
        </p:nvSpPr>
        <p:spPr>
          <a:xfrm>
            <a:off x="1557655" y="3732530"/>
            <a:ext cx="2114550" cy="372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6"/>
            </p:custDataLst>
          </p:nvPr>
        </p:nvSpPr>
        <p:spPr>
          <a:xfrm>
            <a:off x="7025005" y="4070350"/>
            <a:ext cx="2114550" cy="372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17"/>
            </p:custDataLst>
          </p:nvPr>
        </p:nvSpPr>
        <p:spPr>
          <a:xfrm>
            <a:off x="10710545" y="4413885"/>
            <a:ext cx="419735" cy="372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6343650" y="2498725"/>
            <a:ext cx="544830" cy="1943100"/>
            <a:chOff x="9990" y="3935"/>
            <a:chExt cx="858" cy="3060"/>
          </a:xfrm>
        </p:grpSpPr>
        <p:sp>
          <p:nvSpPr>
            <p:cNvPr id="7" name="深度视觉·原创设计 https://www.docer.com/works?userid=22383862"/>
            <p:cNvSpPr/>
            <p:nvPr>
              <p:custDataLst>
                <p:tags r:id="rId18"/>
              </p:custDataLst>
            </p:nvPr>
          </p:nvSpPr>
          <p:spPr bwMode="auto">
            <a:xfrm rot="16200000">
              <a:off x="8889" y="5036"/>
              <a:ext cx="3061" cy="859"/>
            </a:xfrm>
            <a:custGeom>
              <a:avLst/>
              <a:gdLst/>
              <a:ahLst/>
              <a:cxnLst>
                <a:cxn ang="0">
                  <a:pos x="1553" y="0"/>
                </a:cxn>
                <a:cxn ang="0">
                  <a:pos x="46" y="0"/>
                </a:cxn>
                <a:cxn ang="0">
                  <a:pos x="2" y="19"/>
                </a:cxn>
                <a:cxn ang="0">
                  <a:pos x="2" y="131"/>
                </a:cxn>
                <a:cxn ang="0">
                  <a:pos x="2" y="132"/>
                </a:cxn>
                <a:cxn ang="0">
                  <a:pos x="2" y="278"/>
                </a:cxn>
                <a:cxn ang="0">
                  <a:pos x="46" y="262"/>
                </a:cxn>
                <a:cxn ang="0">
                  <a:pos x="1553" y="262"/>
                </a:cxn>
                <a:cxn ang="0">
                  <a:pos x="1553" y="0"/>
                </a:cxn>
              </a:cxnLst>
              <a:rect l="0" t="0" r="r" b="b"/>
              <a:pathLst>
                <a:path w="1553" h="278">
                  <a:moveTo>
                    <a:pt x="1553" y="0"/>
                  </a:moveTo>
                  <a:cubicBezTo>
                    <a:pt x="1553" y="0"/>
                    <a:pt x="93" y="0"/>
                    <a:pt x="46" y="0"/>
                  </a:cubicBezTo>
                  <a:cubicBezTo>
                    <a:pt x="0" y="0"/>
                    <a:pt x="2" y="19"/>
                    <a:pt x="2" y="19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2" y="278"/>
                    <a:pt x="2" y="278"/>
                    <a:pt x="2" y="278"/>
                  </a:cubicBezTo>
                  <a:cubicBezTo>
                    <a:pt x="2" y="276"/>
                    <a:pt x="4" y="262"/>
                    <a:pt x="46" y="262"/>
                  </a:cubicBezTo>
                  <a:cubicBezTo>
                    <a:pt x="93" y="262"/>
                    <a:pt x="1553" y="262"/>
                    <a:pt x="1553" y="262"/>
                  </a:cubicBezTo>
                  <a:lnTo>
                    <a:pt x="1553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p>
              <a:endParaRPr lang="en-US" sz="1600">
                <a:latin typeface="Source Han Sans SC" panose="020B0500000000000000" pitchFamily="34" charset="-128"/>
                <a:ea typeface="Source Han Sans SC" panose="020B0500000000000000" pitchFamily="34" charset="-128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19"/>
              </p:custDataLst>
            </p:nvPr>
          </p:nvSpPr>
          <p:spPr>
            <a:xfrm>
              <a:off x="10028" y="4259"/>
              <a:ext cx="724" cy="241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sym typeface="+mn-ea"/>
                </a:rPr>
                <a:t>选择收样时间</a:t>
              </a:r>
              <a:endParaRPr lang="en-US" altLang="zh-CN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57250" y="2498725"/>
            <a:ext cx="544830" cy="1943100"/>
            <a:chOff x="1350" y="4045"/>
            <a:chExt cx="858" cy="3060"/>
          </a:xfrm>
        </p:grpSpPr>
        <p:sp>
          <p:nvSpPr>
            <p:cNvPr id="5" name="深度视觉·原创设计 https://www.docer.com/works?userid=22383862"/>
            <p:cNvSpPr/>
            <p:nvPr>
              <p:custDataLst>
                <p:tags r:id="rId20"/>
              </p:custDataLst>
            </p:nvPr>
          </p:nvSpPr>
          <p:spPr bwMode="auto">
            <a:xfrm rot="16200000">
              <a:off x="249" y="5146"/>
              <a:ext cx="3061" cy="859"/>
            </a:xfrm>
            <a:custGeom>
              <a:avLst/>
              <a:gdLst/>
              <a:ahLst/>
              <a:cxnLst>
                <a:cxn ang="0">
                  <a:pos x="1553" y="0"/>
                </a:cxn>
                <a:cxn ang="0">
                  <a:pos x="46" y="0"/>
                </a:cxn>
                <a:cxn ang="0">
                  <a:pos x="2" y="19"/>
                </a:cxn>
                <a:cxn ang="0">
                  <a:pos x="2" y="131"/>
                </a:cxn>
                <a:cxn ang="0">
                  <a:pos x="2" y="132"/>
                </a:cxn>
                <a:cxn ang="0">
                  <a:pos x="2" y="278"/>
                </a:cxn>
                <a:cxn ang="0">
                  <a:pos x="46" y="262"/>
                </a:cxn>
                <a:cxn ang="0">
                  <a:pos x="1553" y="262"/>
                </a:cxn>
                <a:cxn ang="0">
                  <a:pos x="1553" y="0"/>
                </a:cxn>
              </a:cxnLst>
              <a:rect l="0" t="0" r="r" b="b"/>
              <a:pathLst>
                <a:path w="1553" h="278">
                  <a:moveTo>
                    <a:pt x="1553" y="0"/>
                  </a:moveTo>
                  <a:cubicBezTo>
                    <a:pt x="1553" y="0"/>
                    <a:pt x="93" y="0"/>
                    <a:pt x="46" y="0"/>
                  </a:cubicBezTo>
                  <a:cubicBezTo>
                    <a:pt x="0" y="0"/>
                    <a:pt x="2" y="19"/>
                    <a:pt x="2" y="19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2" y="278"/>
                    <a:pt x="2" y="278"/>
                    <a:pt x="2" y="278"/>
                  </a:cubicBezTo>
                  <a:cubicBezTo>
                    <a:pt x="2" y="276"/>
                    <a:pt x="4" y="262"/>
                    <a:pt x="46" y="262"/>
                  </a:cubicBezTo>
                  <a:cubicBezTo>
                    <a:pt x="93" y="262"/>
                    <a:pt x="1553" y="262"/>
                    <a:pt x="1553" y="262"/>
                  </a:cubicBezTo>
                  <a:lnTo>
                    <a:pt x="1553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p>
              <a:endParaRPr lang="en-US" sz="1600">
                <a:latin typeface="Source Han Sans SC" panose="020B0500000000000000" pitchFamily="34" charset="-128"/>
                <a:ea typeface="Source Han Sans SC" panose="020B0500000000000000" pitchFamily="34" charset="-128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21"/>
              </p:custDataLst>
            </p:nvPr>
          </p:nvSpPr>
          <p:spPr>
            <a:xfrm>
              <a:off x="1388" y="4315"/>
              <a:ext cx="724" cy="252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sym typeface="+mn-ea"/>
                </a:rPr>
                <a:t>选择检测样品</a:t>
              </a:r>
              <a:endParaRPr lang="en-US" altLang="zh-CN">
                <a:solidFill>
                  <a:schemeClr val="bg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 flipV="1">
            <a:off x="-63500" y="-45093"/>
            <a:ext cx="12167774" cy="5841249"/>
          </a:xfrm>
          <a:prstGeom prst="rtTriangle">
            <a:avLst/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6" name="深度视觉·原创设计 https://www.docer.com/works?userid=22383862"/>
          <p:cNvSpPr/>
          <p:nvPr>
            <p:custDataLst>
              <p:tags r:id="rId2"/>
            </p:custDataLst>
          </p:nvPr>
        </p:nvSpPr>
        <p:spPr>
          <a:xfrm flipH="1">
            <a:off x="10208524" y="5841241"/>
            <a:ext cx="1983475" cy="1016759"/>
          </a:xfrm>
          <a:prstGeom prst="rtTriangle">
            <a:avLst/>
          </a:prstGeom>
          <a:gradFill>
            <a:gsLst>
              <a:gs pos="0">
                <a:srgbClr val="4396D0"/>
              </a:gs>
              <a:gs pos="100000">
                <a:srgbClr val="1B5281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4" descr="微信图片_2024020210093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034" y="1022985"/>
            <a:ext cx="2093595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 descr="E:/桌面/微信图片_20240407103745.jpg微信图片_2024040710374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306" r="306"/>
          <a:stretch>
            <a:fillRect/>
          </a:stretch>
        </p:blipFill>
        <p:spPr>
          <a:xfrm>
            <a:off x="1681480" y="1022985"/>
            <a:ext cx="2093379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标题 11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519430" y="175895"/>
            <a:ext cx="2047875" cy="560070"/>
          </a:xfrm>
        </p:spPr>
        <p:txBody>
          <a:bodyPr>
            <a:noAutofit/>
          </a:bodyPr>
          <a:p>
            <a:pPr algn="l"/>
            <a:r>
              <a:rPr lang="zh-CN" sz="2800"/>
              <a:t>任务添加</a:t>
            </a:r>
            <a:endParaRPr lang="zh-CN" altLang="en-US" sz="2800"/>
          </a:p>
        </p:txBody>
      </p:sp>
      <p:cxnSp>
        <p:nvCxnSpPr>
          <p:cNvPr id="13" name="直接连接符 12"/>
          <p:cNvCxnSpPr/>
          <p:nvPr>
            <p:custDataLst>
              <p:tags r:id="rId7"/>
            </p:custDataLst>
          </p:nvPr>
        </p:nvCxnSpPr>
        <p:spPr>
          <a:xfrm>
            <a:off x="515620" y="792480"/>
            <a:ext cx="1115949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  <a:lin ang="10380000" scaled="0"/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图片 10" descr="E:/桌面/微信图片_20240407103745.jpg微信图片_2024040710374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"/>
          <a:srcRect l="313" r="313"/>
          <a:stretch>
            <a:fillRect/>
          </a:stretch>
        </p:blipFill>
        <p:spPr>
          <a:xfrm>
            <a:off x="7043204" y="1022985"/>
            <a:ext cx="2092960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 descr="微信图片_20240202100938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266339" y="1022985"/>
            <a:ext cx="2092960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1681480" y="5786120"/>
            <a:ext cx="1971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1.</a:t>
            </a:r>
            <a:r>
              <a:rPr lang="zh-CN" altLang="en-US" sz="1600"/>
              <a:t>点击样品来源，选择样品来源</a:t>
            </a:r>
            <a:endParaRPr lang="zh-CN" altLang="en-US" sz="1600"/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3905034" y="5786120"/>
            <a:ext cx="197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2.</a:t>
            </a:r>
            <a:r>
              <a:rPr lang="zh-CN" altLang="en-US" sz="1600"/>
              <a:t>选择样品来源</a:t>
            </a:r>
            <a:endParaRPr lang="zh-CN" altLang="en-US" sz="1600"/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7033679" y="5786120"/>
            <a:ext cx="21310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ym typeface="+mn-ea"/>
              </a:rPr>
              <a:t>1.</a:t>
            </a:r>
            <a:r>
              <a:rPr lang="zh-CN" altLang="en-US" sz="1600">
                <a:sym typeface="+mn-ea"/>
              </a:rPr>
              <a:t>填写送样人及联系方式，所有信息填写完成后点击保存</a:t>
            </a:r>
            <a:endParaRPr lang="zh-CN" altLang="en-US" sz="1600"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9261475" y="5786120"/>
            <a:ext cx="1971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ym typeface="+mn-ea"/>
              </a:rPr>
              <a:t>2.</a:t>
            </a:r>
            <a:r>
              <a:rPr lang="zh-CN" altLang="en-US" sz="1600">
                <a:sym typeface="+mn-ea"/>
              </a:rPr>
              <a:t>点击创建任务即可创建</a:t>
            </a:r>
            <a:endParaRPr lang="zh-CN" altLang="en-US" sz="1600"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5"/>
            </p:custDataLst>
          </p:nvPr>
        </p:nvSpPr>
        <p:spPr>
          <a:xfrm>
            <a:off x="1662430" y="4842510"/>
            <a:ext cx="2114550" cy="372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6"/>
            </p:custDataLst>
          </p:nvPr>
        </p:nvSpPr>
        <p:spPr>
          <a:xfrm>
            <a:off x="8695690" y="1162050"/>
            <a:ext cx="495935" cy="44831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17"/>
            </p:custDataLst>
          </p:nvPr>
        </p:nvSpPr>
        <p:spPr>
          <a:xfrm>
            <a:off x="10096500" y="1673225"/>
            <a:ext cx="1257300" cy="30988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857250" y="2498725"/>
            <a:ext cx="544830" cy="1943100"/>
            <a:chOff x="1350" y="4045"/>
            <a:chExt cx="858" cy="3060"/>
          </a:xfrm>
        </p:grpSpPr>
        <p:sp>
          <p:nvSpPr>
            <p:cNvPr id="3" name="深度视觉·原创设计 https://www.docer.com/works?userid=22383862"/>
            <p:cNvSpPr/>
            <p:nvPr>
              <p:custDataLst>
                <p:tags r:id="rId18"/>
              </p:custDataLst>
            </p:nvPr>
          </p:nvSpPr>
          <p:spPr bwMode="auto">
            <a:xfrm rot="16200000">
              <a:off x="249" y="5146"/>
              <a:ext cx="3061" cy="859"/>
            </a:xfrm>
            <a:custGeom>
              <a:avLst/>
              <a:gdLst/>
              <a:ahLst/>
              <a:cxnLst>
                <a:cxn ang="0">
                  <a:pos x="1553" y="0"/>
                </a:cxn>
                <a:cxn ang="0">
                  <a:pos x="46" y="0"/>
                </a:cxn>
                <a:cxn ang="0">
                  <a:pos x="2" y="19"/>
                </a:cxn>
                <a:cxn ang="0">
                  <a:pos x="2" y="131"/>
                </a:cxn>
                <a:cxn ang="0">
                  <a:pos x="2" y="132"/>
                </a:cxn>
                <a:cxn ang="0">
                  <a:pos x="2" y="278"/>
                </a:cxn>
                <a:cxn ang="0">
                  <a:pos x="46" y="262"/>
                </a:cxn>
                <a:cxn ang="0">
                  <a:pos x="1553" y="262"/>
                </a:cxn>
                <a:cxn ang="0">
                  <a:pos x="1553" y="0"/>
                </a:cxn>
              </a:cxnLst>
              <a:rect l="0" t="0" r="r" b="b"/>
              <a:pathLst>
                <a:path w="1553" h="278">
                  <a:moveTo>
                    <a:pt x="1553" y="0"/>
                  </a:moveTo>
                  <a:cubicBezTo>
                    <a:pt x="1553" y="0"/>
                    <a:pt x="93" y="0"/>
                    <a:pt x="46" y="0"/>
                  </a:cubicBezTo>
                  <a:cubicBezTo>
                    <a:pt x="0" y="0"/>
                    <a:pt x="2" y="19"/>
                    <a:pt x="2" y="19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2" y="278"/>
                    <a:pt x="2" y="278"/>
                    <a:pt x="2" y="278"/>
                  </a:cubicBezTo>
                  <a:cubicBezTo>
                    <a:pt x="2" y="276"/>
                    <a:pt x="4" y="262"/>
                    <a:pt x="46" y="262"/>
                  </a:cubicBezTo>
                  <a:cubicBezTo>
                    <a:pt x="93" y="262"/>
                    <a:pt x="1553" y="262"/>
                    <a:pt x="1553" y="262"/>
                  </a:cubicBezTo>
                  <a:lnTo>
                    <a:pt x="1553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p>
              <a:endParaRPr lang="en-US" sz="1600">
                <a:latin typeface="Source Han Sans SC" panose="020B0500000000000000" pitchFamily="34" charset="-128"/>
                <a:ea typeface="Source Han Sans SC" panose="020B0500000000000000" pitchFamily="34" charset="-128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19"/>
              </p:custDataLst>
            </p:nvPr>
          </p:nvSpPr>
          <p:spPr>
            <a:xfrm>
              <a:off x="1388" y="4393"/>
              <a:ext cx="724" cy="236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sym typeface="+mn-ea"/>
                </a:rPr>
                <a:t>选择样品来源</a:t>
              </a:r>
              <a:endParaRPr lang="zh-CN" altLang="en-US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43650" y="2498725"/>
            <a:ext cx="544830" cy="1943100"/>
            <a:chOff x="9990" y="3935"/>
            <a:chExt cx="858" cy="3060"/>
          </a:xfrm>
        </p:grpSpPr>
        <p:sp>
          <p:nvSpPr>
            <p:cNvPr id="8" name="深度视觉·原创设计 https://www.docer.com/works?userid=22383862"/>
            <p:cNvSpPr/>
            <p:nvPr>
              <p:custDataLst>
                <p:tags r:id="rId20"/>
              </p:custDataLst>
            </p:nvPr>
          </p:nvSpPr>
          <p:spPr bwMode="auto">
            <a:xfrm rot="16200000">
              <a:off x="8889" y="5036"/>
              <a:ext cx="3061" cy="859"/>
            </a:xfrm>
            <a:custGeom>
              <a:avLst/>
              <a:gdLst/>
              <a:ahLst/>
              <a:cxnLst>
                <a:cxn ang="0">
                  <a:pos x="1553" y="0"/>
                </a:cxn>
                <a:cxn ang="0">
                  <a:pos x="46" y="0"/>
                </a:cxn>
                <a:cxn ang="0">
                  <a:pos x="2" y="19"/>
                </a:cxn>
                <a:cxn ang="0">
                  <a:pos x="2" y="131"/>
                </a:cxn>
                <a:cxn ang="0">
                  <a:pos x="2" y="132"/>
                </a:cxn>
                <a:cxn ang="0">
                  <a:pos x="2" y="278"/>
                </a:cxn>
                <a:cxn ang="0">
                  <a:pos x="46" y="262"/>
                </a:cxn>
                <a:cxn ang="0">
                  <a:pos x="1553" y="262"/>
                </a:cxn>
                <a:cxn ang="0">
                  <a:pos x="1553" y="0"/>
                </a:cxn>
              </a:cxnLst>
              <a:rect l="0" t="0" r="r" b="b"/>
              <a:pathLst>
                <a:path w="1553" h="278">
                  <a:moveTo>
                    <a:pt x="1553" y="0"/>
                  </a:moveTo>
                  <a:cubicBezTo>
                    <a:pt x="1553" y="0"/>
                    <a:pt x="93" y="0"/>
                    <a:pt x="46" y="0"/>
                  </a:cubicBezTo>
                  <a:cubicBezTo>
                    <a:pt x="0" y="0"/>
                    <a:pt x="2" y="19"/>
                    <a:pt x="2" y="19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2" y="278"/>
                    <a:pt x="2" y="278"/>
                    <a:pt x="2" y="278"/>
                  </a:cubicBezTo>
                  <a:cubicBezTo>
                    <a:pt x="2" y="276"/>
                    <a:pt x="4" y="262"/>
                    <a:pt x="46" y="262"/>
                  </a:cubicBezTo>
                  <a:cubicBezTo>
                    <a:pt x="93" y="262"/>
                    <a:pt x="1553" y="262"/>
                    <a:pt x="1553" y="262"/>
                  </a:cubicBezTo>
                  <a:lnTo>
                    <a:pt x="1553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p>
              <a:endParaRPr lang="en-US" sz="1600">
                <a:latin typeface="Source Han Sans SC" panose="020B0500000000000000" pitchFamily="34" charset="-128"/>
                <a:ea typeface="Source Han Sans SC" panose="020B0500000000000000" pitchFamily="34" charset="-128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21"/>
              </p:custDataLst>
            </p:nvPr>
          </p:nvSpPr>
          <p:spPr>
            <a:xfrm>
              <a:off x="10028" y="4103"/>
              <a:ext cx="724" cy="272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sym typeface="+mn-ea"/>
                </a:rPr>
                <a:t>送样人信息填写</a:t>
              </a:r>
              <a:endParaRPr lang="zh-CN" altLang="en-US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10" name="标题 11"/>
          <p:cNvSpPr>
            <a:spLocks noGrp="1"/>
          </p:cNvSpPr>
          <p:nvPr>
            <p:custDataLst>
              <p:tags r:id="rId22"/>
            </p:custDataLst>
          </p:nvPr>
        </p:nvSpPr>
        <p:spPr>
          <a:xfrm>
            <a:off x="519430" y="175895"/>
            <a:ext cx="4201795" cy="560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2800">
                <a:sym typeface="+mn-ea"/>
              </a:rPr>
              <a:t>任务添加信息填写</a:t>
            </a:r>
            <a:endParaRPr lang="zh-CN" altLang="en-US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 flipV="1">
            <a:off x="0" y="-8"/>
            <a:ext cx="12167774" cy="5841249"/>
          </a:xfrm>
          <a:prstGeom prst="rtTriangle">
            <a:avLst/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" name="深度视觉·原创设计 https://www.docer.com/works?userid=22383862"/>
          <p:cNvSpPr/>
          <p:nvPr>
            <p:custDataLst>
              <p:tags r:id="rId2"/>
            </p:custDataLst>
          </p:nvPr>
        </p:nvSpPr>
        <p:spPr>
          <a:xfrm flipH="1">
            <a:off x="10208524" y="5841241"/>
            <a:ext cx="1983475" cy="1016759"/>
          </a:xfrm>
          <a:prstGeom prst="rtTriangle">
            <a:avLst/>
          </a:prstGeom>
          <a:gradFill>
            <a:gsLst>
              <a:gs pos="0">
                <a:srgbClr val="4396D0"/>
              </a:gs>
              <a:gs pos="100000">
                <a:srgbClr val="1B5281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4" name="图片 3" descr="2f394ba4d510e15104da634cdb9667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51985" y="1022985"/>
            <a:ext cx="2092960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 descr="5418b49c683d9edfee85192ec02c58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38300" y="1022985"/>
            <a:ext cx="2092960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 descr="bf8e172998fc7aec94c9e7e22c455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230" y="1022985"/>
            <a:ext cx="2093345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标题 11"/>
          <p:cNvSpPr>
            <a:spLocks noGrp="1"/>
          </p:cNvSpPr>
          <p:nvPr>
            <p:ph type="ctrTitle"/>
            <p:custDataLst>
              <p:tags r:id="rId8"/>
            </p:custDataLst>
          </p:nvPr>
        </p:nvSpPr>
        <p:spPr>
          <a:xfrm>
            <a:off x="519430" y="175895"/>
            <a:ext cx="2047875" cy="560070"/>
          </a:xfrm>
        </p:spPr>
        <p:txBody>
          <a:bodyPr>
            <a:noAutofit/>
          </a:bodyPr>
          <a:p>
            <a:pPr algn="l"/>
            <a:r>
              <a:rPr lang="zh-CN" sz="2800"/>
              <a:t>任务发布</a:t>
            </a:r>
            <a:endParaRPr lang="en-US" altLang="zh-CN" sz="2800"/>
          </a:p>
        </p:txBody>
      </p:sp>
      <p:cxnSp>
        <p:nvCxnSpPr>
          <p:cNvPr id="13" name="直接连接符 12"/>
          <p:cNvCxnSpPr/>
          <p:nvPr>
            <p:custDataLst>
              <p:tags r:id="rId9"/>
            </p:custDataLst>
          </p:nvPr>
        </p:nvCxnSpPr>
        <p:spPr>
          <a:xfrm>
            <a:off x="515620" y="792480"/>
            <a:ext cx="1115949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  <a:lin ang="10380000" scaled="0"/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图片 7" descr="a4d5c799565514e90954bb9d1f52d6c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265670" y="1022985"/>
            <a:ext cx="2092960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837565" y="5786120"/>
            <a:ext cx="1971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1.</a:t>
            </a:r>
            <a:r>
              <a:rPr lang="zh-CN" altLang="en-US" sz="1600"/>
              <a:t>返回任务管理界面，点击创建的任务</a:t>
            </a:r>
            <a:endParaRPr lang="zh-CN" altLang="en-US" sz="1600"/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3646170" y="5786120"/>
            <a:ext cx="197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2.</a:t>
            </a:r>
            <a:r>
              <a:rPr lang="zh-CN" altLang="en-US" sz="1600"/>
              <a:t>选择发布任务</a:t>
            </a:r>
            <a:endParaRPr lang="zh-CN" altLang="en-US" sz="1600"/>
          </a:p>
        </p:txBody>
      </p:sp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6453505" y="5786120"/>
            <a:ext cx="197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ym typeface="+mn-ea"/>
              </a:rPr>
              <a:t>3.</a:t>
            </a:r>
            <a:r>
              <a:rPr lang="zh-CN" altLang="en-US" sz="1600">
                <a:sym typeface="+mn-ea"/>
              </a:rPr>
              <a:t>发布完成</a:t>
            </a:r>
            <a:endParaRPr lang="zh-CN" altLang="en-US" sz="1600"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5"/>
            </p:custDataLst>
          </p:nvPr>
        </p:nvSpPr>
        <p:spPr>
          <a:xfrm>
            <a:off x="9261475" y="5786120"/>
            <a:ext cx="197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ym typeface="+mn-ea"/>
              </a:rPr>
              <a:t>4.</a:t>
            </a:r>
            <a:r>
              <a:rPr lang="zh-CN" altLang="en-US" sz="1600">
                <a:sym typeface="+mn-ea"/>
              </a:rPr>
              <a:t>点击可查看详情</a:t>
            </a:r>
            <a:endParaRPr lang="zh-CN" altLang="en-US" sz="1600"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6"/>
            </p:custDataLst>
          </p:nvPr>
        </p:nvSpPr>
        <p:spPr>
          <a:xfrm>
            <a:off x="818515" y="1718310"/>
            <a:ext cx="1040765" cy="178943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17"/>
            </p:custDataLst>
          </p:nvPr>
        </p:nvSpPr>
        <p:spPr>
          <a:xfrm>
            <a:off x="4138930" y="4622800"/>
            <a:ext cx="581660" cy="30543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18"/>
            </p:custDataLst>
          </p:nvPr>
        </p:nvSpPr>
        <p:spPr>
          <a:xfrm>
            <a:off x="6453505" y="1698625"/>
            <a:ext cx="1067435" cy="18669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9"/>
            </p:custDataLst>
          </p:nvPr>
        </p:nvSpPr>
        <p:spPr>
          <a:xfrm>
            <a:off x="10644505" y="2784475"/>
            <a:ext cx="591185" cy="54292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 flipV="1">
            <a:off x="0" y="-8"/>
            <a:ext cx="12167774" cy="5841249"/>
          </a:xfrm>
          <a:prstGeom prst="rtTriangle">
            <a:avLst/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" name="深度视觉·原创设计 https://www.docer.com/works?userid=22383862"/>
          <p:cNvSpPr/>
          <p:nvPr>
            <p:custDataLst>
              <p:tags r:id="rId2"/>
            </p:custDataLst>
          </p:nvPr>
        </p:nvSpPr>
        <p:spPr>
          <a:xfrm flipH="1">
            <a:off x="10208524" y="5841241"/>
            <a:ext cx="1983475" cy="1016759"/>
          </a:xfrm>
          <a:prstGeom prst="rtTriangle">
            <a:avLst/>
          </a:prstGeom>
          <a:gradFill>
            <a:gsLst>
              <a:gs pos="0">
                <a:srgbClr val="4396D0"/>
              </a:gs>
              <a:gs pos="100000">
                <a:srgbClr val="1B5281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519430" y="175895"/>
            <a:ext cx="2047875" cy="560070"/>
          </a:xfrm>
        </p:spPr>
        <p:txBody>
          <a:bodyPr>
            <a:noAutofit/>
          </a:bodyPr>
          <a:p>
            <a:pPr algn="l"/>
            <a:r>
              <a:rPr lang="zh-CN" sz="2800"/>
              <a:t>检验工作</a:t>
            </a:r>
            <a:endParaRPr lang="en-US" altLang="zh-CN" sz="2800"/>
          </a:p>
        </p:txBody>
      </p:sp>
      <p:cxnSp>
        <p:nvCxnSpPr>
          <p:cNvPr id="13" name="直接连接符 12"/>
          <p:cNvCxnSpPr/>
          <p:nvPr>
            <p:custDataLst>
              <p:tags r:id="rId4"/>
            </p:custDataLst>
          </p:nvPr>
        </p:nvCxnSpPr>
        <p:spPr>
          <a:xfrm>
            <a:off x="515620" y="792480"/>
            <a:ext cx="1115949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  <a:lin ang="10380000" scaled="0"/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2781935" y="1022350"/>
            <a:ext cx="5637530" cy="5346700"/>
            <a:chOff x="1350" y="1610"/>
            <a:chExt cx="8878" cy="8420"/>
          </a:xfrm>
        </p:grpSpPr>
        <p:pic>
          <p:nvPicPr>
            <p:cNvPr id="4" name="图片 3" descr="E:/桌面/微信图片_20240407142457.jpg微信图片_20240407142457"/>
            <p:cNvPicPr>
              <a:picLocks noChangeAspect="1"/>
            </p:cNvPicPr>
            <p:nvPr/>
          </p:nvPicPr>
          <p:blipFill>
            <a:blip r:embed="rId5"/>
            <a:srcRect l="326" r="326"/>
            <a:stretch>
              <a:fillRect/>
            </a:stretch>
          </p:blipFill>
          <p:spPr>
            <a:xfrm>
              <a:off x="6934" y="1610"/>
              <a:ext cx="3295" cy="737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图片 8" descr="E:/桌面/微信图片_20240407142444.jpg微信图片_2024040714244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326" r="326"/>
            <a:stretch>
              <a:fillRect/>
            </a:stretch>
          </p:blipFill>
          <p:spPr>
            <a:xfrm>
              <a:off x="2654" y="1610"/>
              <a:ext cx="3295" cy="737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0" name="矩形 19"/>
            <p:cNvSpPr/>
            <p:nvPr>
              <p:custDataLst>
                <p:tags r:id="rId8"/>
              </p:custDataLst>
            </p:nvPr>
          </p:nvSpPr>
          <p:spPr>
            <a:xfrm>
              <a:off x="2944" y="5112"/>
              <a:ext cx="700" cy="743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9"/>
              </p:custDataLst>
            </p:nvPr>
          </p:nvSpPr>
          <p:spPr>
            <a:xfrm>
              <a:off x="7005" y="7594"/>
              <a:ext cx="3121" cy="83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2654" y="9112"/>
              <a:ext cx="3105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/>
                <a:t>1.</a:t>
              </a:r>
              <a:r>
                <a:rPr lang="zh-CN" altLang="en-US" sz="1600"/>
                <a:t>点击样品图示</a:t>
              </a:r>
              <a:endParaRPr lang="en-US" altLang="zh-CN" sz="1600"/>
            </a:p>
          </p:txBody>
        </p:sp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6934" y="9112"/>
              <a:ext cx="310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en-US" altLang="zh-CN" sz="1600"/>
                <a:t>2.</a:t>
              </a:r>
              <a:r>
                <a:rPr lang="zh-CN" altLang="en-US" sz="1600"/>
                <a:t>拍摄图片或从相册选择图片上传</a:t>
              </a:r>
              <a:endParaRPr lang="zh-CN" altLang="en-US" sz="1600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350" y="3935"/>
              <a:ext cx="859" cy="3061"/>
              <a:chOff x="1350" y="4045"/>
              <a:chExt cx="859" cy="3061"/>
            </a:xfrm>
          </p:grpSpPr>
          <p:sp>
            <p:nvSpPr>
              <p:cNvPr id="29" name="深度视觉·原创设计 https://www.docer.com/works?userid=22383862"/>
              <p:cNvSpPr/>
              <p:nvPr>
                <p:custDataLst>
                  <p:tags r:id="rId12"/>
                </p:custDataLst>
              </p:nvPr>
            </p:nvSpPr>
            <p:spPr bwMode="auto">
              <a:xfrm rot="16200000">
                <a:off x="249" y="5146"/>
                <a:ext cx="3061" cy="859"/>
              </a:xfrm>
              <a:custGeom>
                <a:avLst/>
                <a:gdLst/>
                <a:ahLst/>
                <a:cxnLst>
                  <a:cxn ang="0">
                    <a:pos x="1553" y="0"/>
                  </a:cxn>
                  <a:cxn ang="0">
                    <a:pos x="46" y="0"/>
                  </a:cxn>
                  <a:cxn ang="0">
                    <a:pos x="2" y="19"/>
                  </a:cxn>
                  <a:cxn ang="0">
                    <a:pos x="2" y="131"/>
                  </a:cxn>
                  <a:cxn ang="0">
                    <a:pos x="2" y="132"/>
                  </a:cxn>
                  <a:cxn ang="0">
                    <a:pos x="2" y="278"/>
                  </a:cxn>
                  <a:cxn ang="0">
                    <a:pos x="46" y="262"/>
                  </a:cxn>
                  <a:cxn ang="0">
                    <a:pos x="1553" y="262"/>
                  </a:cxn>
                  <a:cxn ang="0">
                    <a:pos x="1553" y="0"/>
                  </a:cxn>
                </a:cxnLst>
                <a:rect l="0" t="0" r="r" b="b"/>
                <a:pathLst>
                  <a:path w="1553" h="278">
                    <a:moveTo>
                      <a:pt x="1553" y="0"/>
                    </a:moveTo>
                    <a:cubicBezTo>
                      <a:pt x="1553" y="0"/>
                      <a:pt x="93" y="0"/>
                      <a:pt x="46" y="0"/>
                    </a:cubicBezTo>
                    <a:cubicBezTo>
                      <a:pt x="0" y="0"/>
                      <a:pt x="2" y="19"/>
                      <a:pt x="2" y="19"/>
                    </a:cubicBezTo>
                    <a:cubicBezTo>
                      <a:pt x="2" y="131"/>
                      <a:pt x="2" y="131"/>
                      <a:pt x="2" y="131"/>
                    </a:cubicBezTo>
                    <a:cubicBezTo>
                      <a:pt x="2" y="132"/>
                      <a:pt x="2" y="132"/>
                      <a:pt x="2" y="132"/>
                    </a:cubicBezTo>
                    <a:cubicBezTo>
                      <a:pt x="2" y="278"/>
                      <a:pt x="2" y="278"/>
                      <a:pt x="2" y="278"/>
                    </a:cubicBezTo>
                    <a:cubicBezTo>
                      <a:pt x="2" y="276"/>
                      <a:pt x="4" y="262"/>
                      <a:pt x="46" y="262"/>
                    </a:cubicBezTo>
                    <a:cubicBezTo>
                      <a:pt x="93" y="262"/>
                      <a:pt x="1553" y="262"/>
                      <a:pt x="1553" y="262"/>
                    </a:cubicBezTo>
                    <a:lnTo>
                      <a:pt x="155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 sz="1600">
                  <a:latin typeface="Source Han Sans SC" panose="020B0500000000000000" pitchFamily="34" charset="-128"/>
                  <a:ea typeface="Source Han Sans SC" panose="020B0500000000000000" pitchFamily="34" charset="-128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388" y="4393"/>
                <a:ext cx="724" cy="2365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>
                    <a:solidFill>
                      <a:schemeClr val="bg1"/>
                    </a:solidFill>
                    <a:sym typeface="+mn-ea"/>
                  </a:rPr>
                  <a:t>上传样品图示</a:t>
                </a:r>
                <a:endParaRPr lang="zh-CN" altLang="en-US">
                  <a:solidFill>
                    <a:schemeClr val="bg1"/>
                  </a:solidFill>
                  <a:sym typeface="+mn-ea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 flipV="1">
            <a:off x="0" y="-8"/>
            <a:ext cx="12167774" cy="5841249"/>
          </a:xfrm>
          <a:prstGeom prst="rtTriangle">
            <a:avLst/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6" name="图片 5" descr="E:/桌面/微信图片_20240407142534.jpg微信图片_20240407142534"/>
          <p:cNvPicPr>
            <a:picLocks noChangeAspect="1"/>
          </p:cNvPicPr>
          <p:nvPr/>
        </p:nvPicPr>
        <p:blipFill>
          <a:blip r:embed="rId2"/>
          <a:srcRect l="313" r="313"/>
          <a:stretch>
            <a:fillRect/>
          </a:stretch>
        </p:blipFill>
        <p:spPr>
          <a:xfrm>
            <a:off x="9807767" y="1178560"/>
            <a:ext cx="2011680" cy="45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 descr="E:/桌面/微信图片_20240407142525.jpg微信图片_20240407142525"/>
          <p:cNvPicPr>
            <a:picLocks noChangeAspect="1"/>
          </p:cNvPicPr>
          <p:nvPr/>
        </p:nvPicPr>
        <p:blipFill>
          <a:blip r:embed="rId3"/>
          <a:srcRect l="326" r="326"/>
          <a:stretch>
            <a:fillRect/>
          </a:stretch>
        </p:blipFill>
        <p:spPr>
          <a:xfrm>
            <a:off x="7652577" y="1179195"/>
            <a:ext cx="2011045" cy="45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 descr="E:/桌面/微信图片_20240407142444.jpg微信图片_2024040714244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326" r="326"/>
          <a:stretch>
            <a:fillRect/>
          </a:stretch>
        </p:blipFill>
        <p:spPr>
          <a:xfrm>
            <a:off x="1171575" y="1202055"/>
            <a:ext cx="2011872" cy="45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 descr="E:/桌面/微信图片_20240407142504.jpg微信图片_20240407142504"/>
          <p:cNvPicPr>
            <a:picLocks noChangeAspect="1"/>
          </p:cNvPicPr>
          <p:nvPr/>
        </p:nvPicPr>
        <p:blipFill>
          <a:blip r:embed="rId6"/>
          <a:srcRect l="326" r="326"/>
          <a:stretch>
            <a:fillRect/>
          </a:stretch>
        </p:blipFill>
        <p:spPr>
          <a:xfrm>
            <a:off x="3300922" y="1202055"/>
            <a:ext cx="2008505" cy="45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 descr="E:/桌面/微信图片_20240407142729.jpg微信图片_20240407142729"/>
          <p:cNvPicPr>
            <a:picLocks noChangeAspect="1"/>
          </p:cNvPicPr>
          <p:nvPr/>
        </p:nvPicPr>
        <p:blipFill>
          <a:blip r:embed="rId7"/>
          <a:srcRect l="326" r="326"/>
          <a:stretch>
            <a:fillRect/>
          </a:stretch>
        </p:blipFill>
        <p:spPr>
          <a:xfrm>
            <a:off x="5474527" y="1202055"/>
            <a:ext cx="2011045" cy="45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深度视觉·原创设计 https://www.docer.com/works?userid=22383862"/>
          <p:cNvSpPr/>
          <p:nvPr>
            <p:custDataLst>
              <p:tags r:id="rId8"/>
            </p:custDataLst>
          </p:nvPr>
        </p:nvSpPr>
        <p:spPr>
          <a:xfrm flipH="1">
            <a:off x="10208524" y="5841241"/>
            <a:ext cx="1983475" cy="1016759"/>
          </a:xfrm>
          <a:prstGeom prst="rtTriangle">
            <a:avLst/>
          </a:prstGeom>
          <a:gradFill>
            <a:gsLst>
              <a:gs pos="0">
                <a:srgbClr val="4396D0"/>
              </a:gs>
              <a:gs pos="100000">
                <a:srgbClr val="1B5281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519430" y="175895"/>
            <a:ext cx="2047875" cy="560070"/>
          </a:xfrm>
        </p:spPr>
        <p:txBody>
          <a:bodyPr>
            <a:noAutofit/>
          </a:bodyPr>
          <a:p>
            <a:pPr algn="l"/>
            <a:r>
              <a:rPr lang="zh-CN" sz="2800"/>
              <a:t>检验工作</a:t>
            </a:r>
            <a:endParaRPr lang="en-US" altLang="zh-CN" sz="2800"/>
          </a:p>
        </p:txBody>
      </p:sp>
      <p:cxnSp>
        <p:nvCxnSpPr>
          <p:cNvPr id="13" name="直接连接符 12"/>
          <p:cNvCxnSpPr/>
          <p:nvPr>
            <p:custDataLst>
              <p:tags r:id="rId10"/>
            </p:custDataLst>
          </p:nvPr>
        </p:nvCxnSpPr>
        <p:spPr>
          <a:xfrm>
            <a:off x="515620" y="792480"/>
            <a:ext cx="1115949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  <a:lin ang="10380000" scaled="0"/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1171575" y="5786120"/>
            <a:ext cx="197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1.</a:t>
            </a:r>
            <a:r>
              <a:rPr lang="zh-CN" altLang="en-US" sz="1600"/>
              <a:t>点击检测条目</a:t>
            </a:r>
            <a:endParaRPr lang="en-US" altLang="zh-CN" sz="1600"/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3300922" y="5786120"/>
            <a:ext cx="1971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1600"/>
              <a:t>2.</a:t>
            </a:r>
            <a:r>
              <a:rPr lang="zh-CN" altLang="en-US" sz="1600"/>
              <a:t>按照要求拍摄胶体金卡</a:t>
            </a:r>
            <a:endParaRPr lang="zh-CN" altLang="en-US" sz="1600"/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5426902" y="5786120"/>
            <a:ext cx="1971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ym typeface="+mn-ea"/>
              </a:rPr>
              <a:t>3.</a:t>
            </a:r>
            <a:r>
              <a:rPr lang="zh-CN" altLang="en-US" sz="1600">
                <a:sym typeface="+mn-ea"/>
              </a:rPr>
              <a:t>出现绿色字体即为识别成功，即可上传</a:t>
            </a:r>
            <a:endParaRPr lang="zh-CN" altLang="en-US" sz="1600"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4"/>
            </p:custDataLst>
          </p:nvPr>
        </p:nvSpPr>
        <p:spPr>
          <a:xfrm>
            <a:off x="2601595" y="4211955"/>
            <a:ext cx="511810" cy="30099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428625" y="2498725"/>
            <a:ext cx="545465" cy="1943735"/>
            <a:chOff x="1350" y="4045"/>
            <a:chExt cx="859" cy="3061"/>
          </a:xfrm>
        </p:grpSpPr>
        <p:sp>
          <p:nvSpPr>
            <p:cNvPr id="29" name="深度视觉·原创设计 https://www.docer.com/works?userid=22383862"/>
            <p:cNvSpPr/>
            <p:nvPr>
              <p:custDataLst>
                <p:tags r:id="rId15"/>
              </p:custDataLst>
            </p:nvPr>
          </p:nvSpPr>
          <p:spPr bwMode="auto">
            <a:xfrm rot="16200000">
              <a:off x="249" y="5146"/>
              <a:ext cx="3061" cy="859"/>
            </a:xfrm>
            <a:custGeom>
              <a:avLst/>
              <a:gdLst/>
              <a:ahLst/>
              <a:cxnLst>
                <a:cxn ang="0">
                  <a:pos x="1553" y="0"/>
                </a:cxn>
                <a:cxn ang="0">
                  <a:pos x="46" y="0"/>
                </a:cxn>
                <a:cxn ang="0">
                  <a:pos x="2" y="19"/>
                </a:cxn>
                <a:cxn ang="0">
                  <a:pos x="2" y="131"/>
                </a:cxn>
                <a:cxn ang="0">
                  <a:pos x="2" y="132"/>
                </a:cxn>
                <a:cxn ang="0">
                  <a:pos x="2" y="278"/>
                </a:cxn>
                <a:cxn ang="0">
                  <a:pos x="46" y="262"/>
                </a:cxn>
                <a:cxn ang="0">
                  <a:pos x="1553" y="262"/>
                </a:cxn>
                <a:cxn ang="0">
                  <a:pos x="1553" y="0"/>
                </a:cxn>
              </a:cxnLst>
              <a:rect l="0" t="0" r="r" b="b"/>
              <a:pathLst>
                <a:path w="1553" h="278">
                  <a:moveTo>
                    <a:pt x="1553" y="0"/>
                  </a:moveTo>
                  <a:cubicBezTo>
                    <a:pt x="1553" y="0"/>
                    <a:pt x="93" y="0"/>
                    <a:pt x="46" y="0"/>
                  </a:cubicBezTo>
                  <a:cubicBezTo>
                    <a:pt x="0" y="0"/>
                    <a:pt x="2" y="19"/>
                    <a:pt x="2" y="19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2"/>
                    <a:pt x="2" y="132"/>
                    <a:pt x="2" y="132"/>
                  </a:cubicBezTo>
                  <a:cubicBezTo>
                    <a:pt x="2" y="278"/>
                    <a:pt x="2" y="278"/>
                    <a:pt x="2" y="278"/>
                  </a:cubicBezTo>
                  <a:cubicBezTo>
                    <a:pt x="2" y="276"/>
                    <a:pt x="4" y="262"/>
                    <a:pt x="46" y="262"/>
                  </a:cubicBezTo>
                  <a:cubicBezTo>
                    <a:pt x="93" y="262"/>
                    <a:pt x="1553" y="262"/>
                    <a:pt x="1553" y="262"/>
                  </a:cubicBezTo>
                  <a:lnTo>
                    <a:pt x="1553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p>
              <a:endParaRPr lang="en-US" sz="1600">
                <a:latin typeface="Source Han Sans SC" panose="020B0500000000000000" pitchFamily="34" charset="-128"/>
                <a:ea typeface="Source Han Sans SC" panose="020B0500000000000000" pitchFamily="34" charset="-128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6"/>
              </p:custDataLst>
            </p:nvPr>
          </p:nvSpPr>
          <p:spPr>
            <a:xfrm>
              <a:off x="1388" y="4393"/>
              <a:ext cx="724" cy="236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  <a:sym typeface="+mn-ea"/>
                </a:rPr>
                <a:t>上传检测结果</a:t>
              </a:r>
              <a:endParaRPr lang="en-US" altLang="zh-CN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17"/>
            </p:custDataLst>
          </p:nvPr>
        </p:nvSpPr>
        <p:spPr>
          <a:xfrm>
            <a:off x="7555422" y="5786120"/>
            <a:ext cx="197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ym typeface="+mn-ea"/>
              </a:rPr>
              <a:t>4.</a:t>
            </a:r>
            <a:r>
              <a:rPr lang="zh-CN" altLang="en-US" sz="1600">
                <a:sym typeface="+mn-ea"/>
              </a:rPr>
              <a:t>提交检测结果</a:t>
            </a:r>
            <a:endParaRPr lang="zh-CN" altLang="en-US" sz="1600"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18"/>
            </p:custDataLst>
          </p:nvPr>
        </p:nvSpPr>
        <p:spPr>
          <a:xfrm>
            <a:off x="8565515" y="4655820"/>
            <a:ext cx="1098550" cy="27305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19"/>
            </p:custDataLst>
          </p:nvPr>
        </p:nvSpPr>
        <p:spPr>
          <a:xfrm>
            <a:off x="5426710" y="2929890"/>
            <a:ext cx="511810" cy="30099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 flipV="1">
            <a:off x="0" y="-8"/>
            <a:ext cx="12167774" cy="5841249"/>
          </a:xfrm>
          <a:prstGeom prst="rtTriangle">
            <a:avLst/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" name="深度视觉·原创设计 https://www.docer.com/works?userid=22383862"/>
          <p:cNvSpPr/>
          <p:nvPr>
            <p:custDataLst>
              <p:tags r:id="rId2"/>
            </p:custDataLst>
          </p:nvPr>
        </p:nvSpPr>
        <p:spPr>
          <a:xfrm flipH="1">
            <a:off x="10208524" y="5841241"/>
            <a:ext cx="1983475" cy="1016759"/>
          </a:xfrm>
          <a:prstGeom prst="rtTriangle">
            <a:avLst/>
          </a:prstGeom>
          <a:gradFill>
            <a:gsLst>
              <a:gs pos="0">
                <a:srgbClr val="4396D0"/>
              </a:gs>
              <a:gs pos="100000">
                <a:srgbClr val="1B5281"/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4" name="图片 3" descr="f457ff3abe7e77b8196815b4eacd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915" y="1022985"/>
            <a:ext cx="2092325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 descr="2d04a7f50c8e7fa0bbde1fc5a061f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0" y="1022985"/>
            <a:ext cx="2092325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 descr="861d533ebcf242417059e886aa78c5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5285" y="1022985"/>
            <a:ext cx="2092960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标题 11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519430" y="175895"/>
            <a:ext cx="2047875" cy="560070"/>
          </a:xfrm>
        </p:spPr>
        <p:txBody>
          <a:bodyPr>
            <a:noAutofit/>
          </a:bodyPr>
          <a:p>
            <a:pPr algn="l"/>
            <a:r>
              <a:rPr lang="zh-CN" sz="2800"/>
              <a:t>项目查找</a:t>
            </a:r>
            <a:endParaRPr lang="en-US" altLang="zh-CN" sz="2800"/>
          </a:p>
        </p:txBody>
      </p:sp>
      <p:cxnSp>
        <p:nvCxnSpPr>
          <p:cNvPr id="13" name="直接连接符 12"/>
          <p:cNvCxnSpPr/>
          <p:nvPr>
            <p:custDataLst>
              <p:tags r:id="rId7"/>
            </p:custDataLst>
          </p:nvPr>
        </p:nvCxnSpPr>
        <p:spPr>
          <a:xfrm>
            <a:off x="515620" y="792480"/>
            <a:ext cx="1115949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  <a:lin ang="10380000" scaled="0"/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" name="图片 8" descr="微信图片_202402021009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4230" y="1022985"/>
            <a:ext cx="2092325" cy="4679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矩形 19"/>
          <p:cNvSpPr/>
          <p:nvPr>
            <p:custDataLst>
              <p:tags r:id="rId10"/>
            </p:custDataLst>
          </p:nvPr>
        </p:nvSpPr>
        <p:spPr>
          <a:xfrm>
            <a:off x="1252855" y="5118735"/>
            <a:ext cx="391160" cy="372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3700780" y="1527810"/>
            <a:ext cx="1981835" cy="30543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837565" y="5786120"/>
            <a:ext cx="1971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1.</a:t>
            </a:r>
            <a:r>
              <a:rPr lang="zh-CN" altLang="en-US" sz="1600"/>
              <a:t>点击任务界面</a:t>
            </a:r>
            <a:endParaRPr lang="en-US" altLang="zh-CN" sz="1600"/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3646170" y="5786120"/>
            <a:ext cx="1971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1600"/>
              <a:t>2.</a:t>
            </a:r>
            <a:r>
              <a:rPr lang="zh-CN" altLang="en-US" sz="1600"/>
              <a:t>选择左上角进行选择，</a:t>
            </a:r>
            <a:r>
              <a:rPr lang="zh-CN" altLang="en-US" sz="1600">
                <a:sym typeface="+mn-ea"/>
              </a:rPr>
              <a:t>可查找之前所有创建的任务</a:t>
            </a:r>
            <a:endParaRPr lang="zh-CN" altLang="en-US" sz="1600"/>
          </a:p>
        </p:txBody>
      </p:sp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6453505" y="5786120"/>
            <a:ext cx="1971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ym typeface="+mn-ea"/>
              </a:rPr>
              <a:t>3.</a:t>
            </a:r>
            <a:r>
              <a:rPr lang="zh-CN" altLang="en-US" sz="1600">
                <a:sym typeface="+mn-ea"/>
              </a:rPr>
              <a:t>点击选择项目的检验工作可</a:t>
            </a:r>
            <a:r>
              <a:rPr lang="zh-CN" altLang="en-US" sz="1600">
                <a:sym typeface="+mn-ea"/>
              </a:rPr>
              <a:t>可查看详情</a:t>
            </a:r>
            <a:endParaRPr lang="zh-CN" altLang="en-US" sz="1600"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5"/>
            </p:custDataLst>
          </p:nvPr>
        </p:nvSpPr>
        <p:spPr>
          <a:xfrm>
            <a:off x="7821295" y="2808605"/>
            <a:ext cx="661035" cy="50292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commondata" val="eyJoZGlkIjoiN2YwYTZkMmI5ZGM3YzY1YzVmNjk0ZTJlMmVhODFmMmEifQ==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DIAGRAM_VIRTUALLY_FRAME" val="{&quot;height&quot;:401.6,&quot;left&quot;:286.4803149606299,&quot;top&quot;:80.55,&quot;width&quot;:607.9}"/>
</p:tagLst>
</file>

<file path=ppt/tags/tag62.xml><?xml version="1.0" encoding="utf-8"?>
<p:tagLst xmlns:p="http://schemas.openxmlformats.org/presentationml/2006/main">
  <p:tag name="KSO_WM_DIAGRAM_VIRTUALLY_FRAME" val="{&quot;height&quot;:401.6,&quot;left&quot;:286.4803149606299,&quot;top&quot;:80.55,&quot;width&quot;:607.9}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676</Words>
  <Application>WPS 演示</Application>
  <PresentationFormat>宽屏</PresentationFormat>
  <Paragraphs>104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宋体</vt:lpstr>
      <vt:lpstr>Wingdings</vt:lpstr>
      <vt:lpstr>Source Han Sans SC</vt:lpstr>
      <vt:lpstr>Yu Gothic UI</vt:lpstr>
      <vt:lpstr>思源黑体</vt:lpstr>
      <vt:lpstr>思源黑体 CN Medium</vt:lpstr>
      <vt:lpstr>微软雅黑</vt:lpstr>
      <vt:lpstr>黑体</vt:lpstr>
      <vt:lpstr>Calibri</vt:lpstr>
      <vt:lpstr>Arial Unicode MS</vt:lpstr>
      <vt:lpstr>WPS</vt:lpstr>
      <vt:lpstr>PowerPoint 演示文稿</vt:lpstr>
      <vt:lpstr>PowerPoint 演示文稿</vt:lpstr>
      <vt:lpstr>PowerPoint 演示文稿</vt:lpstr>
      <vt:lpstr>任务添加信息填写</vt:lpstr>
      <vt:lpstr>任务添加</vt:lpstr>
      <vt:lpstr>任务发布</vt:lpstr>
      <vt:lpstr>检验工作</vt:lpstr>
      <vt:lpstr>检验工作</vt:lpstr>
      <vt:lpstr>项目查找</vt:lpstr>
      <vt:lpstr>提交成功后，数据可直接上传至区局监管追溯平台 —“广西农产品质量安全监管与追湖信息平台”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品创计量检测有限公司</cp:lastModifiedBy>
  <cp:revision>20</cp:revision>
  <dcterms:created xsi:type="dcterms:W3CDTF">2023-08-09T12:44:00Z</dcterms:created>
  <dcterms:modified xsi:type="dcterms:W3CDTF">2024-04-07T09:25:14Z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2052-11.8.2.10154</vt:lpwstr>
  </property>
</Properties>
</file>